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6" autoAdjust="0"/>
    <p:restoredTop sz="94660"/>
  </p:normalViewPr>
  <p:slideViewPr>
    <p:cSldViewPr snapToGrid="0">
      <p:cViewPr varScale="1">
        <p:scale>
          <a:sx n="92" d="100"/>
          <a:sy n="92" d="100"/>
        </p:scale>
        <p:origin x="51"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37B4A17-C7CB-4927-A601-C86DFCC7EC93}"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82D6D3-739F-42C5-B443-C91D6B8D9E1F}" type="slidenum">
              <a:rPr lang="en-IN" smtClean="0"/>
              <a:t>‹#›</a:t>
            </a:fld>
            <a:endParaRPr lang="en-IN"/>
          </a:p>
        </p:txBody>
      </p:sp>
    </p:spTree>
    <p:extLst>
      <p:ext uri="{BB962C8B-B14F-4D97-AF65-F5344CB8AC3E}">
        <p14:creationId xmlns:p14="http://schemas.microsoft.com/office/powerpoint/2010/main" val="13950816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7B4A17-C7CB-4927-A601-C86DFCC7EC93}"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82D6D3-739F-42C5-B443-C91D6B8D9E1F}" type="slidenum">
              <a:rPr lang="en-IN" smtClean="0"/>
              <a:t>‹#›</a:t>
            </a:fld>
            <a:endParaRPr lang="en-IN"/>
          </a:p>
        </p:txBody>
      </p:sp>
    </p:spTree>
    <p:extLst>
      <p:ext uri="{BB962C8B-B14F-4D97-AF65-F5344CB8AC3E}">
        <p14:creationId xmlns:p14="http://schemas.microsoft.com/office/powerpoint/2010/main" val="2699025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7B4A17-C7CB-4927-A601-C86DFCC7EC93}"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82D6D3-739F-42C5-B443-C91D6B8D9E1F}" type="slidenum">
              <a:rPr lang="en-IN" smtClean="0"/>
              <a:t>‹#›</a:t>
            </a:fld>
            <a:endParaRPr lang="en-IN"/>
          </a:p>
        </p:txBody>
      </p:sp>
    </p:spTree>
    <p:extLst>
      <p:ext uri="{BB962C8B-B14F-4D97-AF65-F5344CB8AC3E}">
        <p14:creationId xmlns:p14="http://schemas.microsoft.com/office/powerpoint/2010/main" val="2805937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7B4A17-C7CB-4927-A601-C86DFCC7EC93}"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82D6D3-739F-42C5-B443-C91D6B8D9E1F}" type="slidenum">
              <a:rPr lang="en-IN" smtClean="0"/>
              <a:t>‹#›</a:t>
            </a:fld>
            <a:endParaRPr lang="en-IN"/>
          </a:p>
        </p:txBody>
      </p:sp>
    </p:spTree>
    <p:extLst>
      <p:ext uri="{BB962C8B-B14F-4D97-AF65-F5344CB8AC3E}">
        <p14:creationId xmlns:p14="http://schemas.microsoft.com/office/powerpoint/2010/main" val="23729405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37B4A17-C7CB-4927-A601-C86DFCC7EC93}"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82D6D3-739F-42C5-B443-C91D6B8D9E1F}" type="slidenum">
              <a:rPr lang="en-IN" smtClean="0"/>
              <a:t>‹#›</a:t>
            </a:fld>
            <a:endParaRPr lang="en-IN"/>
          </a:p>
        </p:txBody>
      </p:sp>
    </p:spTree>
    <p:extLst>
      <p:ext uri="{BB962C8B-B14F-4D97-AF65-F5344CB8AC3E}">
        <p14:creationId xmlns:p14="http://schemas.microsoft.com/office/powerpoint/2010/main" val="2240360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37B4A17-C7CB-4927-A601-C86DFCC7EC93}" type="datetimeFigureOut">
              <a:rPr lang="en-IN" smtClean="0"/>
              <a:t>28-02-2024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82D6D3-739F-42C5-B443-C91D6B8D9E1F}" type="slidenum">
              <a:rPr lang="en-IN" smtClean="0"/>
              <a:t>‹#›</a:t>
            </a:fld>
            <a:endParaRPr lang="en-IN"/>
          </a:p>
        </p:txBody>
      </p:sp>
    </p:spTree>
    <p:extLst>
      <p:ext uri="{BB962C8B-B14F-4D97-AF65-F5344CB8AC3E}">
        <p14:creationId xmlns:p14="http://schemas.microsoft.com/office/powerpoint/2010/main" val="8551693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37B4A17-C7CB-4927-A601-C86DFCC7EC93}" type="datetimeFigureOut">
              <a:rPr lang="en-IN" smtClean="0"/>
              <a:t>28-02-2024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B82D6D3-739F-42C5-B443-C91D6B8D9E1F}" type="slidenum">
              <a:rPr lang="en-IN" smtClean="0"/>
              <a:t>‹#›</a:t>
            </a:fld>
            <a:endParaRPr lang="en-IN"/>
          </a:p>
        </p:txBody>
      </p:sp>
    </p:spTree>
    <p:extLst>
      <p:ext uri="{BB962C8B-B14F-4D97-AF65-F5344CB8AC3E}">
        <p14:creationId xmlns:p14="http://schemas.microsoft.com/office/powerpoint/2010/main" val="46778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37B4A17-C7CB-4927-A601-C86DFCC7EC93}" type="datetimeFigureOut">
              <a:rPr lang="en-IN" smtClean="0"/>
              <a:t>28-02-2024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B82D6D3-739F-42C5-B443-C91D6B8D9E1F}" type="slidenum">
              <a:rPr lang="en-IN" smtClean="0"/>
              <a:t>‹#›</a:t>
            </a:fld>
            <a:endParaRPr lang="en-IN"/>
          </a:p>
        </p:txBody>
      </p:sp>
    </p:spTree>
    <p:extLst>
      <p:ext uri="{BB962C8B-B14F-4D97-AF65-F5344CB8AC3E}">
        <p14:creationId xmlns:p14="http://schemas.microsoft.com/office/powerpoint/2010/main" val="3163090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7B4A17-C7CB-4927-A601-C86DFCC7EC93}" type="datetimeFigureOut">
              <a:rPr lang="en-IN" smtClean="0"/>
              <a:t>28-02-2024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B82D6D3-739F-42C5-B443-C91D6B8D9E1F}" type="slidenum">
              <a:rPr lang="en-IN" smtClean="0"/>
              <a:t>‹#›</a:t>
            </a:fld>
            <a:endParaRPr lang="en-IN"/>
          </a:p>
        </p:txBody>
      </p:sp>
    </p:spTree>
    <p:extLst>
      <p:ext uri="{BB962C8B-B14F-4D97-AF65-F5344CB8AC3E}">
        <p14:creationId xmlns:p14="http://schemas.microsoft.com/office/powerpoint/2010/main" val="3633395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7B4A17-C7CB-4927-A601-C86DFCC7EC93}" type="datetimeFigureOut">
              <a:rPr lang="en-IN" smtClean="0"/>
              <a:t>28-02-2024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82D6D3-739F-42C5-B443-C91D6B8D9E1F}" type="slidenum">
              <a:rPr lang="en-IN" smtClean="0"/>
              <a:t>‹#›</a:t>
            </a:fld>
            <a:endParaRPr lang="en-IN"/>
          </a:p>
        </p:txBody>
      </p:sp>
    </p:spTree>
    <p:extLst>
      <p:ext uri="{BB962C8B-B14F-4D97-AF65-F5344CB8AC3E}">
        <p14:creationId xmlns:p14="http://schemas.microsoft.com/office/powerpoint/2010/main" val="1346591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7B4A17-C7CB-4927-A601-C86DFCC7EC93}" type="datetimeFigureOut">
              <a:rPr lang="en-IN" smtClean="0"/>
              <a:t>28-02-2024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82D6D3-739F-42C5-B443-C91D6B8D9E1F}" type="slidenum">
              <a:rPr lang="en-IN" smtClean="0"/>
              <a:t>‹#›</a:t>
            </a:fld>
            <a:endParaRPr lang="en-IN"/>
          </a:p>
        </p:txBody>
      </p:sp>
    </p:spTree>
    <p:extLst>
      <p:ext uri="{BB962C8B-B14F-4D97-AF65-F5344CB8AC3E}">
        <p14:creationId xmlns:p14="http://schemas.microsoft.com/office/powerpoint/2010/main" val="2419941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7B4A17-C7CB-4927-A601-C86DFCC7EC93}" type="datetimeFigureOut">
              <a:rPr lang="en-IN" smtClean="0"/>
              <a:t>28-02-2024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82D6D3-739F-42C5-B443-C91D6B8D9E1F}" type="slidenum">
              <a:rPr lang="en-IN" smtClean="0"/>
              <a:t>‹#›</a:t>
            </a:fld>
            <a:endParaRPr lang="en-IN"/>
          </a:p>
        </p:txBody>
      </p:sp>
    </p:spTree>
    <p:extLst>
      <p:ext uri="{BB962C8B-B14F-4D97-AF65-F5344CB8AC3E}">
        <p14:creationId xmlns:p14="http://schemas.microsoft.com/office/powerpoint/2010/main" val="164761040"/>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CD9A7-ADA9-4B00-8243-7776D51C207E}"/>
              </a:ext>
            </a:extLst>
          </p:cNvPr>
          <p:cNvSpPr>
            <a:spLocks noGrp="1"/>
          </p:cNvSpPr>
          <p:nvPr>
            <p:ph type="ctrTitle"/>
          </p:nvPr>
        </p:nvSpPr>
        <p:spPr>
          <a:xfrm>
            <a:off x="116032" y="649433"/>
            <a:ext cx="4455969" cy="5179866"/>
          </a:xfrm>
        </p:spPr>
        <p:txBody>
          <a:bodyPr>
            <a:normAutofit/>
          </a:bodyPr>
          <a:lstStyle/>
          <a:p>
            <a:r>
              <a:rPr lang="en-US" sz="8000" b="1" dirty="0">
                <a:ln w="9525">
                  <a:solidFill>
                    <a:schemeClr val="bg1"/>
                  </a:solidFill>
                  <a:prstDash val="solid"/>
                </a:ln>
                <a:effectLst>
                  <a:outerShdw blurRad="12700" dist="38100" dir="2700000" algn="tl" rotWithShape="0">
                    <a:schemeClr val="bg1">
                      <a:lumMod val="50000"/>
                    </a:schemeClr>
                  </a:outerShdw>
                </a:effectLst>
                <a:latin typeface="Bahnschrift Condensed" panose="020B0502040204020203" pitchFamily="34" charset="0"/>
              </a:rPr>
              <a:t>Analyzing Amazon Sales Data Report</a:t>
            </a:r>
            <a:endParaRPr lang="en-IN" sz="8000" b="1" dirty="0">
              <a:ln w="9525">
                <a:solidFill>
                  <a:schemeClr val="bg1"/>
                </a:solidFill>
                <a:prstDash val="solid"/>
              </a:ln>
              <a:effectLst>
                <a:outerShdw blurRad="12700" dist="38100" dir="2700000" algn="tl" rotWithShape="0">
                  <a:schemeClr val="bg1">
                    <a:lumMod val="50000"/>
                  </a:schemeClr>
                </a:outerShdw>
              </a:effectLst>
              <a:latin typeface="Bahnschrift Condensed" panose="020B0502040204020203" pitchFamily="34" charset="0"/>
            </a:endParaRPr>
          </a:p>
        </p:txBody>
      </p:sp>
      <p:pic>
        <p:nvPicPr>
          <p:cNvPr id="7" name="Picture 6">
            <a:extLst>
              <a:ext uri="{FF2B5EF4-FFF2-40B4-BE49-F238E27FC236}">
                <a16:creationId xmlns:a16="http://schemas.microsoft.com/office/drawing/2014/main" id="{39068E99-58DB-4AC7-A83F-C958019CD6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9932" y="0"/>
            <a:ext cx="7542068" cy="6857999"/>
          </a:xfrm>
          <a:prstGeom prst="rect">
            <a:avLst/>
          </a:prstGeom>
          <a:ln>
            <a:noFill/>
          </a:ln>
          <a:effectLst>
            <a:softEdge rad="112500"/>
          </a:effectLst>
        </p:spPr>
      </p:pic>
    </p:spTree>
    <p:extLst>
      <p:ext uri="{BB962C8B-B14F-4D97-AF65-F5344CB8AC3E}">
        <p14:creationId xmlns:p14="http://schemas.microsoft.com/office/powerpoint/2010/main" val="2166855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D1DDD-E160-438B-8BE1-2AE1E981ACA0}"/>
              </a:ext>
            </a:extLst>
          </p:cNvPr>
          <p:cNvSpPr>
            <a:spLocks noGrp="1"/>
          </p:cNvSpPr>
          <p:nvPr>
            <p:ph type="title"/>
          </p:nvPr>
        </p:nvSpPr>
        <p:spPr>
          <a:xfrm>
            <a:off x="584849" y="151317"/>
            <a:ext cx="10515600" cy="565656"/>
          </a:xfrm>
        </p:spPr>
        <p:txBody>
          <a:bodyPr>
            <a:normAutofit fontScale="90000"/>
          </a:bodyPr>
          <a:lstStyle/>
          <a:p>
            <a:r>
              <a:rPr lang="en-IN" b="1" dirty="0">
                <a:ln w="9525">
                  <a:solidFill>
                    <a:schemeClr val="bg1"/>
                  </a:solidFill>
                  <a:prstDash val="solid"/>
                </a:ln>
                <a:effectLst>
                  <a:outerShdw blurRad="12700" dist="38100" dir="2700000" algn="tl" rotWithShape="0">
                    <a:schemeClr val="bg1">
                      <a:lumMod val="50000"/>
                    </a:schemeClr>
                  </a:outerShdw>
                </a:effectLst>
              </a:rPr>
              <a:t>Introduction</a:t>
            </a:r>
          </a:p>
        </p:txBody>
      </p:sp>
      <p:pic>
        <p:nvPicPr>
          <p:cNvPr id="5" name="Content Placeholder 4">
            <a:extLst>
              <a:ext uri="{FF2B5EF4-FFF2-40B4-BE49-F238E27FC236}">
                <a16:creationId xmlns:a16="http://schemas.microsoft.com/office/drawing/2014/main" id="{7149BA80-5C72-4D74-AD25-574E16F8741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4848" y="815687"/>
            <a:ext cx="5109369" cy="2870782"/>
          </a:xfrm>
          <a:prstGeom prst="rect">
            <a:avLst/>
          </a:prstGeom>
          <a:ln>
            <a:noFill/>
          </a:ln>
          <a:effectLst>
            <a:outerShdw blurRad="190500" algn="tl" rotWithShape="0">
              <a:srgbClr val="000000">
                <a:alpha val="70000"/>
              </a:srgbClr>
            </a:outerShdw>
          </a:effectLst>
        </p:spPr>
      </p:pic>
      <p:pic>
        <p:nvPicPr>
          <p:cNvPr id="7" name="Picture 6">
            <a:extLst>
              <a:ext uri="{FF2B5EF4-FFF2-40B4-BE49-F238E27FC236}">
                <a16:creationId xmlns:a16="http://schemas.microsoft.com/office/drawing/2014/main" id="{7C9101A1-FF13-4771-B0AB-A25962E70E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1254" y="815687"/>
            <a:ext cx="5725897" cy="2870782"/>
          </a:xfrm>
          <a:prstGeom prst="rect">
            <a:avLst/>
          </a:prstGeom>
          <a:ln>
            <a:noFill/>
          </a:ln>
          <a:effectLst>
            <a:outerShdw blurRad="190500" algn="tl" rotWithShape="0">
              <a:srgbClr val="000000">
                <a:alpha val="70000"/>
              </a:srgbClr>
            </a:outerShdw>
          </a:effectLst>
        </p:spPr>
      </p:pic>
      <p:sp>
        <p:nvSpPr>
          <p:cNvPr id="8" name="TextBox 7">
            <a:extLst>
              <a:ext uri="{FF2B5EF4-FFF2-40B4-BE49-F238E27FC236}">
                <a16:creationId xmlns:a16="http://schemas.microsoft.com/office/drawing/2014/main" id="{2940377B-A457-4428-ACF9-9860B188FDF2}"/>
              </a:ext>
            </a:extLst>
          </p:cNvPr>
          <p:cNvSpPr txBox="1"/>
          <p:nvPr/>
        </p:nvSpPr>
        <p:spPr>
          <a:xfrm>
            <a:off x="584849" y="3922568"/>
            <a:ext cx="5296405" cy="2585323"/>
          </a:xfrm>
          <a:prstGeom prst="rect">
            <a:avLst/>
          </a:prstGeom>
          <a:noFill/>
        </p:spPr>
        <p:txBody>
          <a:bodyPr wrap="square" rtlCol="0">
            <a:spAutoFit/>
          </a:bodyPr>
          <a:lstStyle/>
          <a:p>
            <a:pPr algn="just"/>
            <a:r>
              <a:rPr lang="en-US" b="1" dirty="0">
                <a:effectLst/>
              </a:rPr>
              <a:t>Objective </a:t>
            </a:r>
            <a:endParaRPr lang="en-US" b="1" dirty="0"/>
          </a:p>
          <a:p>
            <a:r>
              <a:rPr lang="en-US" dirty="0">
                <a:solidFill>
                  <a:schemeClr val="accent2">
                    <a:lumMod val="20000"/>
                    <a:lumOff val="80000"/>
                  </a:schemeClr>
                </a:solidFill>
                <a:effectLst/>
              </a:rPr>
              <a:t>The primary objective of this analysis is to dissect historical sales data, unravel hidden patterns, and provide actionable insights to drive strategic decisions By</a:t>
            </a:r>
            <a:r>
              <a:rPr lang="en-US" dirty="0">
                <a:solidFill>
                  <a:schemeClr val="accent2">
                    <a:lumMod val="20000"/>
                    <a:lumOff val="80000"/>
                  </a:schemeClr>
                </a:solidFill>
              </a:rPr>
              <a:t> </a:t>
            </a:r>
            <a:r>
              <a:rPr lang="en-US" dirty="0">
                <a:solidFill>
                  <a:schemeClr val="accent2">
                    <a:lumMod val="20000"/>
                    <a:lumOff val="80000"/>
                  </a:schemeClr>
                </a:solidFill>
                <a:effectLst/>
              </a:rPr>
              <a:t>leveraging advanced analytical </a:t>
            </a:r>
            <a:r>
              <a:rPr lang="en-US" dirty="0" err="1">
                <a:solidFill>
                  <a:schemeClr val="accent2">
                    <a:lumMod val="20000"/>
                    <a:lumOff val="80000"/>
                  </a:schemeClr>
                </a:solidFill>
                <a:effectLst/>
              </a:rPr>
              <a:t>techniques,we</a:t>
            </a:r>
            <a:r>
              <a:rPr lang="en-US" dirty="0">
                <a:solidFill>
                  <a:schemeClr val="accent2">
                    <a:lumMod val="20000"/>
                    <a:lumOff val="80000"/>
                  </a:schemeClr>
                </a:solidFill>
                <a:effectLst/>
              </a:rPr>
              <a:t> aim to empower businesses with the knowledge needed to optimize sales strategies and maximize profitability.</a:t>
            </a:r>
            <a:endParaRPr lang="en-US" dirty="0">
              <a:solidFill>
                <a:schemeClr val="accent2">
                  <a:lumMod val="20000"/>
                  <a:lumOff val="80000"/>
                </a:schemeClr>
              </a:solidFill>
            </a:endParaRPr>
          </a:p>
          <a:p>
            <a:r>
              <a:rPr lang="en-US" dirty="0">
                <a:effectLst/>
              </a:rPr>
              <a:t>﻿</a:t>
            </a:r>
            <a:endParaRPr lang="en-US" dirty="0"/>
          </a:p>
          <a:p>
            <a:pPr algn="just"/>
            <a:endParaRPr lang="en-IN" dirty="0"/>
          </a:p>
        </p:txBody>
      </p:sp>
      <p:sp>
        <p:nvSpPr>
          <p:cNvPr id="9" name="TextBox 8">
            <a:extLst>
              <a:ext uri="{FF2B5EF4-FFF2-40B4-BE49-F238E27FC236}">
                <a16:creationId xmlns:a16="http://schemas.microsoft.com/office/drawing/2014/main" id="{56F7F712-318D-477C-A9E1-3AC8CEE87FD5}"/>
              </a:ext>
            </a:extLst>
          </p:cNvPr>
          <p:cNvSpPr txBox="1"/>
          <p:nvPr/>
        </p:nvSpPr>
        <p:spPr>
          <a:xfrm>
            <a:off x="5842649" y="3922568"/>
            <a:ext cx="5762265" cy="2862322"/>
          </a:xfrm>
          <a:prstGeom prst="rect">
            <a:avLst/>
          </a:prstGeom>
          <a:noFill/>
        </p:spPr>
        <p:txBody>
          <a:bodyPr wrap="square" rtlCol="0">
            <a:spAutoFit/>
          </a:bodyPr>
          <a:lstStyle/>
          <a:p>
            <a:r>
              <a:rPr lang="en-US" b="1" dirty="0">
                <a:effectLst/>
              </a:rPr>
              <a:t>Importance of Sales Trend Analysis</a:t>
            </a:r>
            <a:endParaRPr lang="en-US" b="1" dirty="0"/>
          </a:p>
          <a:p>
            <a:r>
              <a:rPr lang="en-US" dirty="0">
                <a:solidFill>
                  <a:schemeClr val="accent2">
                    <a:lumMod val="20000"/>
                    <a:lumOff val="80000"/>
                  </a:schemeClr>
                </a:solidFill>
                <a:effectLst/>
              </a:rPr>
              <a:t>Sales trend analysis serves as a compass for businesses, guiding them through the complexities of the market. By examining historical sales data, businesses can identify emerging trends, anticipate customer preferences, and adapt their strategies accordingly. Whether it's identifying seasonal fluctuations or detecting changing consumer behavior, sales trend analysis equips businesses with the foresight needed to stay ahead of the curve.</a:t>
            </a:r>
            <a:endParaRPr lang="en-US" dirty="0">
              <a:solidFill>
                <a:schemeClr val="accent2">
                  <a:lumMod val="20000"/>
                  <a:lumOff val="80000"/>
                </a:schemeClr>
              </a:solidFill>
            </a:endParaRPr>
          </a:p>
          <a:p>
            <a:endParaRPr lang="en-IN" dirty="0"/>
          </a:p>
        </p:txBody>
      </p:sp>
    </p:spTree>
    <p:extLst>
      <p:ext uri="{BB962C8B-B14F-4D97-AF65-F5344CB8AC3E}">
        <p14:creationId xmlns:p14="http://schemas.microsoft.com/office/powerpoint/2010/main" val="2862217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F17A512-58F0-4A38-911D-0B1C041B92D1}"/>
              </a:ext>
            </a:extLst>
          </p:cNvPr>
          <p:cNvSpPr>
            <a:spLocks noGrp="1"/>
          </p:cNvSpPr>
          <p:nvPr>
            <p:ph idx="1"/>
          </p:nvPr>
        </p:nvSpPr>
        <p:spPr>
          <a:xfrm>
            <a:off x="245671" y="1080654"/>
            <a:ext cx="5714066" cy="5667808"/>
          </a:xfrm>
        </p:spPr>
        <p:txBody>
          <a:bodyPr>
            <a:normAutofit lnSpcReduction="10000"/>
          </a:bodyPr>
          <a:lstStyle/>
          <a:p>
            <a:pPr marL="0" indent="0" algn="just">
              <a:buNone/>
            </a:pPr>
            <a:r>
              <a:rPr lang="en-US" sz="1500" b="1" dirty="0">
                <a:solidFill>
                  <a:schemeClr val="accent2">
                    <a:lumMod val="20000"/>
                    <a:lumOff val="80000"/>
                  </a:schemeClr>
                </a:solidFill>
                <a:effectLst/>
              </a:rPr>
              <a:t>Month-wise Trends</a:t>
            </a:r>
            <a:endParaRPr lang="en-US" sz="1500" b="1" dirty="0">
              <a:solidFill>
                <a:schemeClr val="accent2">
                  <a:lumMod val="20000"/>
                  <a:lumOff val="80000"/>
                </a:schemeClr>
              </a:solidFill>
            </a:endParaRPr>
          </a:p>
          <a:p>
            <a:pPr algn="just"/>
            <a:r>
              <a:rPr lang="en-US" sz="1500" dirty="0">
                <a:solidFill>
                  <a:schemeClr val="accent2">
                    <a:lumMod val="20000"/>
                    <a:lumOff val="80000"/>
                  </a:schemeClr>
                </a:solidFill>
                <a:effectLst/>
              </a:rPr>
              <a:t>Analyzed sales data on a month-by-month basis to identify patterns and trends.</a:t>
            </a:r>
          </a:p>
          <a:p>
            <a:pPr algn="just"/>
            <a:r>
              <a:rPr lang="en-US" sz="1500" dirty="0">
                <a:solidFill>
                  <a:schemeClr val="accent2">
                    <a:lumMod val="20000"/>
                    <a:lumOff val="80000"/>
                  </a:schemeClr>
                </a:solidFill>
                <a:effectLst/>
              </a:rPr>
              <a:t>Identified peak sales months and months with low sales.</a:t>
            </a:r>
          </a:p>
          <a:p>
            <a:pPr marL="0" indent="0" algn="just">
              <a:buNone/>
            </a:pPr>
            <a:r>
              <a:rPr lang="en-US" sz="1500" b="1" dirty="0">
                <a:solidFill>
                  <a:schemeClr val="accent2">
                    <a:lumMod val="20000"/>
                    <a:lumOff val="80000"/>
                  </a:schemeClr>
                </a:solidFill>
                <a:effectLst/>
              </a:rPr>
              <a:t>Year-wise Trends</a:t>
            </a:r>
            <a:endParaRPr lang="en-US" sz="1500" b="1" dirty="0">
              <a:solidFill>
                <a:schemeClr val="accent2">
                  <a:lumMod val="20000"/>
                  <a:lumOff val="80000"/>
                </a:schemeClr>
              </a:solidFill>
            </a:endParaRPr>
          </a:p>
          <a:p>
            <a:pPr algn="just"/>
            <a:r>
              <a:rPr lang="en-US" sz="1500" dirty="0">
                <a:solidFill>
                  <a:schemeClr val="accent2">
                    <a:lumMod val="20000"/>
                    <a:lumOff val="80000"/>
                  </a:schemeClr>
                </a:solidFill>
                <a:effectLst/>
              </a:rPr>
              <a:t>Examined sales data over multiple years to identify long-term trends.</a:t>
            </a:r>
          </a:p>
          <a:p>
            <a:pPr algn="just"/>
            <a:r>
              <a:rPr lang="en-US" sz="1500" dirty="0">
                <a:solidFill>
                  <a:schemeClr val="accent2">
                    <a:lumMod val="20000"/>
                    <a:lumOff val="80000"/>
                  </a:schemeClr>
                </a:solidFill>
                <a:effectLst/>
              </a:rPr>
              <a:t>Identified growth or decline in sales over time.</a:t>
            </a:r>
          </a:p>
          <a:p>
            <a:pPr marL="0" indent="0" algn="just">
              <a:buNone/>
            </a:pPr>
            <a:r>
              <a:rPr lang="en-US" sz="1500" b="1" dirty="0">
                <a:solidFill>
                  <a:schemeClr val="accent2">
                    <a:lumMod val="20000"/>
                    <a:lumOff val="80000"/>
                  </a:schemeClr>
                </a:solidFill>
                <a:effectLst/>
              </a:rPr>
              <a:t>Yearly-Monthly Trends</a:t>
            </a:r>
            <a:endParaRPr lang="en-US" sz="1500" b="1" dirty="0">
              <a:solidFill>
                <a:schemeClr val="accent2">
                  <a:lumMod val="20000"/>
                  <a:lumOff val="80000"/>
                </a:schemeClr>
              </a:solidFill>
            </a:endParaRPr>
          </a:p>
          <a:p>
            <a:pPr algn="just"/>
            <a:r>
              <a:rPr lang="en-US" sz="1500" dirty="0">
                <a:solidFill>
                  <a:schemeClr val="accent2">
                    <a:lumMod val="20000"/>
                    <a:lumOff val="80000"/>
                  </a:schemeClr>
                </a:solidFill>
                <a:effectLst/>
              </a:rPr>
              <a:t>Analyzed sales data for each month of the year to identify seasonal trends.</a:t>
            </a:r>
          </a:p>
          <a:p>
            <a:pPr algn="just"/>
            <a:r>
              <a:rPr lang="en-US" sz="1500" dirty="0">
                <a:solidFill>
                  <a:schemeClr val="accent2">
                    <a:lumMod val="20000"/>
                    <a:lumOff val="80000"/>
                  </a:schemeClr>
                </a:solidFill>
                <a:effectLst/>
              </a:rPr>
              <a:t>Identified months with high sales and months with low sales.</a:t>
            </a:r>
          </a:p>
          <a:p>
            <a:pPr marL="0" indent="0" algn="just">
              <a:buNone/>
            </a:pPr>
            <a:r>
              <a:rPr lang="en-US" sz="1500" b="1" dirty="0">
                <a:solidFill>
                  <a:schemeClr val="accent2">
                    <a:lumMod val="20000"/>
                    <a:lumOff val="80000"/>
                  </a:schemeClr>
                </a:solidFill>
                <a:effectLst/>
              </a:rPr>
              <a:t>Insights and Implications</a:t>
            </a:r>
            <a:endParaRPr lang="en-US" sz="1500" b="1" dirty="0">
              <a:solidFill>
                <a:schemeClr val="accent2">
                  <a:lumMod val="20000"/>
                  <a:lumOff val="80000"/>
                </a:schemeClr>
              </a:solidFill>
            </a:endParaRPr>
          </a:p>
          <a:p>
            <a:pPr algn="just"/>
            <a:r>
              <a:rPr lang="en-US" sz="1500" dirty="0">
                <a:solidFill>
                  <a:schemeClr val="accent2">
                    <a:lumMod val="20000"/>
                    <a:lumOff val="80000"/>
                  </a:schemeClr>
                </a:solidFill>
                <a:effectLst/>
              </a:rPr>
              <a:t>The analysis revealed that sales tend to peak during the holiday season, indicating the importance of targeted marketing campaigns during this time.</a:t>
            </a:r>
          </a:p>
          <a:p>
            <a:pPr algn="just"/>
            <a:r>
              <a:rPr lang="en-US" sz="1500" dirty="0">
                <a:solidFill>
                  <a:schemeClr val="accent2">
                    <a:lumMod val="20000"/>
                    <a:lumOff val="80000"/>
                  </a:schemeClr>
                </a:solidFill>
                <a:effectLst/>
              </a:rPr>
              <a:t>The analysis also showed a decline in sales during certain months, suggesting the need for promotional activities to boost sales during these periods.</a:t>
            </a:r>
          </a:p>
          <a:p>
            <a:pPr algn="just"/>
            <a:r>
              <a:rPr lang="en-US" sz="1500" dirty="0">
                <a:solidFill>
                  <a:schemeClr val="accent2">
                    <a:lumMod val="20000"/>
                    <a:lumOff val="80000"/>
                  </a:schemeClr>
                </a:solidFill>
                <a:effectLst/>
              </a:rPr>
              <a:t>These insights can inform decision-making in sales and marketing strategies, helping to optimize resource allocation and drive revenue growth.</a:t>
            </a:r>
          </a:p>
          <a:p>
            <a:pPr marL="0" indent="0" algn="just">
              <a:buNone/>
            </a:pPr>
            <a:endParaRPr lang="en-IN" sz="1500" dirty="0"/>
          </a:p>
        </p:txBody>
      </p:sp>
      <p:sp>
        <p:nvSpPr>
          <p:cNvPr id="7" name="TextBox 6">
            <a:extLst>
              <a:ext uri="{FF2B5EF4-FFF2-40B4-BE49-F238E27FC236}">
                <a16:creationId xmlns:a16="http://schemas.microsoft.com/office/drawing/2014/main" id="{FA66C837-8F86-40EA-AA3E-F5B81766C44B}"/>
              </a:ext>
            </a:extLst>
          </p:cNvPr>
          <p:cNvSpPr txBox="1"/>
          <p:nvPr/>
        </p:nvSpPr>
        <p:spPr>
          <a:xfrm>
            <a:off x="180908" y="242462"/>
            <a:ext cx="7119071" cy="584775"/>
          </a:xfrm>
          <a:prstGeom prst="rect">
            <a:avLst/>
          </a:prstGeom>
          <a:noFill/>
        </p:spPr>
        <p:txBody>
          <a:bodyPr wrap="square">
            <a:spAutoFit/>
          </a:bodyPr>
          <a:lstStyle/>
          <a:p>
            <a:pPr marL="0" indent="0">
              <a:buNone/>
            </a:pPr>
            <a:r>
              <a:rPr lang="en-US" sz="3200" b="1" dirty="0">
                <a:ln w="9525">
                  <a:solidFill>
                    <a:schemeClr val="bg1"/>
                  </a:solidFill>
                  <a:prstDash val="solid"/>
                </a:ln>
                <a:effectLst>
                  <a:outerShdw blurRad="12700" dist="38100" dir="2700000" algn="tl" rotWithShape="0">
                    <a:schemeClr val="bg1">
                      <a:lumMod val="50000"/>
                    </a:schemeClr>
                  </a:outerShdw>
                </a:effectLst>
              </a:rPr>
              <a:t>Sales Trends Analysis in Python</a:t>
            </a:r>
          </a:p>
        </p:txBody>
      </p:sp>
      <p:pic>
        <p:nvPicPr>
          <p:cNvPr id="9" name="Picture 8">
            <a:extLst>
              <a:ext uri="{FF2B5EF4-FFF2-40B4-BE49-F238E27FC236}">
                <a16:creationId xmlns:a16="http://schemas.microsoft.com/office/drawing/2014/main" id="{62919648-7650-4F75-9E8A-B7D0A93298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2263" y="535083"/>
            <a:ext cx="5714066" cy="1696321"/>
          </a:xfrm>
          <a:prstGeom prst="rect">
            <a:avLst/>
          </a:prstGeom>
          <a:ln>
            <a:noFill/>
          </a:ln>
          <a:effectLst>
            <a:outerShdw blurRad="190500" algn="tl" rotWithShape="0">
              <a:srgbClr val="000000">
                <a:alpha val="70000"/>
              </a:srgbClr>
            </a:outerShdw>
          </a:effectLst>
        </p:spPr>
      </p:pic>
      <p:pic>
        <p:nvPicPr>
          <p:cNvPr id="11" name="Picture 10">
            <a:extLst>
              <a:ext uri="{FF2B5EF4-FFF2-40B4-BE49-F238E27FC236}">
                <a16:creationId xmlns:a16="http://schemas.microsoft.com/office/drawing/2014/main" id="{B399278F-4909-4F82-947B-A7FA6BCA99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2263" y="2311945"/>
            <a:ext cx="5751717" cy="2052591"/>
          </a:xfrm>
          <a:prstGeom prst="rect">
            <a:avLst/>
          </a:prstGeom>
          <a:ln>
            <a:noFill/>
          </a:ln>
          <a:effectLst>
            <a:outerShdw blurRad="190500" algn="tl" rotWithShape="0">
              <a:srgbClr val="000000">
                <a:alpha val="70000"/>
              </a:srgbClr>
            </a:outerShdw>
          </a:effectLst>
        </p:spPr>
      </p:pic>
      <p:pic>
        <p:nvPicPr>
          <p:cNvPr id="13" name="Picture 12">
            <a:extLst>
              <a:ext uri="{FF2B5EF4-FFF2-40B4-BE49-F238E27FC236}">
                <a16:creationId xmlns:a16="http://schemas.microsoft.com/office/drawing/2014/main" id="{4F08AE44-28B4-424A-B670-F31E1952AD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2263" y="4525618"/>
            <a:ext cx="5714066" cy="2223511"/>
          </a:xfrm>
          <a:prstGeom prst="rect">
            <a:avLst/>
          </a:prstGeom>
        </p:spPr>
      </p:pic>
    </p:spTree>
    <p:extLst>
      <p:ext uri="{BB962C8B-B14F-4D97-AF65-F5344CB8AC3E}">
        <p14:creationId xmlns:p14="http://schemas.microsoft.com/office/powerpoint/2010/main" val="779173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67229-6465-4DB9-B1FA-E635BDBACEE5}"/>
              </a:ext>
            </a:extLst>
          </p:cNvPr>
          <p:cNvSpPr>
            <a:spLocks noGrp="1"/>
          </p:cNvSpPr>
          <p:nvPr>
            <p:ph type="title"/>
          </p:nvPr>
        </p:nvSpPr>
        <p:spPr>
          <a:xfrm>
            <a:off x="213338" y="134288"/>
            <a:ext cx="10515600" cy="582650"/>
          </a:xfrm>
        </p:spPr>
        <p:txBody>
          <a:bodyPr>
            <a:noAutofit/>
          </a:bodyPr>
          <a:lstStyle/>
          <a:p>
            <a:r>
              <a:rPr lang="en-IN" sz="4000" b="1" dirty="0">
                <a:ln w="9525">
                  <a:solidFill>
                    <a:schemeClr val="bg1"/>
                  </a:solidFill>
                  <a:prstDash val="solid"/>
                </a:ln>
                <a:effectLst>
                  <a:outerShdw blurRad="12700" dist="38100" dir="2700000" algn="tl" rotWithShape="0">
                    <a:schemeClr val="bg1">
                      <a:lumMod val="50000"/>
                    </a:schemeClr>
                  </a:outerShdw>
                </a:effectLst>
              </a:rPr>
              <a:t>Data Visualization</a:t>
            </a:r>
          </a:p>
        </p:txBody>
      </p:sp>
      <p:pic>
        <p:nvPicPr>
          <p:cNvPr id="5" name="Content Placeholder 4">
            <a:extLst>
              <a:ext uri="{FF2B5EF4-FFF2-40B4-BE49-F238E27FC236}">
                <a16:creationId xmlns:a16="http://schemas.microsoft.com/office/drawing/2014/main" id="{8994E310-C3EB-4B01-A41C-3C1A897233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7639" y="1018886"/>
            <a:ext cx="6182266" cy="3667414"/>
          </a:xfrm>
          <a:prstGeom prst="rect">
            <a:avLst/>
          </a:prstGeom>
          <a:ln>
            <a:noFill/>
          </a:ln>
          <a:effectLst>
            <a:outerShdw blurRad="190500" algn="tl" rotWithShape="0">
              <a:srgbClr val="000000">
                <a:alpha val="70000"/>
              </a:srgbClr>
            </a:outerShdw>
          </a:effectLst>
        </p:spPr>
      </p:pic>
      <p:pic>
        <p:nvPicPr>
          <p:cNvPr id="7" name="Picture 6">
            <a:extLst>
              <a:ext uri="{FF2B5EF4-FFF2-40B4-BE49-F238E27FC236}">
                <a16:creationId xmlns:a16="http://schemas.microsoft.com/office/drawing/2014/main" id="{AB896F6E-4102-4B42-BF03-84C778690A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0573" y="1018886"/>
            <a:ext cx="5403272" cy="3667414"/>
          </a:xfrm>
          <a:prstGeom prst="rect">
            <a:avLst/>
          </a:prstGeom>
          <a:ln>
            <a:noFill/>
          </a:ln>
          <a:effectLst>
            <a:outerShdw blurRad="190500" algn="tl" rotWithShape="0">
              <a:srgbClr val="000000">
                <a:alpha val="70000"/>
              </a:srgbClr>
            </a:outerShdw>
          </a:effectLst>
        </p:spPr>
      </p:pic>
      <p:sp>
        <p:nvSpPr>
          <p:cNvPr id="8" name="TextBox 7">
            <a:extLst>
              <a:ext uri="{FF2B5EF4-FFF2-40B4-BE49-F238E27FC236}">
                <a16:creationId xmlns:a16="http://schemas.microsoft.com/office/drawing/2014/main" id="{DFA318E3-F1D8-4ECC-AE1C-99795ED94982}"/>
              </a:ext>
            </a:extLst>
          </p:cNvPr>
          <p:cNvSpPr txBox="1"/>
          <p:nvPr/>
        </p:nvSpPr>
        <p:spPr>
          <a:xfrm>
            <a:off x="341494" y="4842163"/>
            <a:ext cx="11722351" cy="1600438"/>
          </a:xfrm>
          <a:prstGeom prst="rect">
            <a:avLst/>
          </a:prstGeom>
          <a:noFill/>
        </p:spPr>
        <p:txBody>
          <a:bodyPr wrap="square" rtlCol="0">
            <a:spAutoFit/>
          </a:bodyPr>
          <a:lstStyle/>
          <a:p>
            <a:r>
              <a:rPr lang="en-US" sz="2400" b="1" dirty="0">
                <a:solidFill>
                  <a:schemeClr val="accent2">
                    <a:lumMod val="20000"/>
                    <a:lumOff val="80000"/>
                  </a:schemeClr>
                </a:solidFill>
                <a:effectLst/>
              </a:rPr>
              <a:t>Importance of Data Visualization</a:t>
            </a:r>
            <a:endParaRPr lang="en-US" sz="2400" b="1" dirty="0">
              <a:solidFill>
                <a:schemeClr val="accent2">
                  <a:lumMod val="20000"/>
                  <a:lumOff val="80000"/>
                </a:schemeClr>
              </a:solidFill>
            </a:endParaRPr>
          </a:p>
          <a:p>
            <a:pPr marL="285750" indent="-285750" algn="just">
              <a:buFont typeface="Arial" panose="020B0604020202020204" pitchFamily="34" charset="0"/>
              <a:buChar char="•"/>
            </a:pPr>
            <a:r>
              <a:rPr lang="en-US" dirty="0">
                <a:solidFill>
                  <a:schemeClr val="accent2">
                    <a:lumMod val="20000"/>
                    <a:lumOff val="80000"/>
                  </a:schemeClr>
                </a:solidFill>
                <a:effectLst/>
              </a:rPr>
              <a:t>Data visualization plays a crucial role in understanding complex data patterns.</a:t>
            </a:r>
          </a:p>
          <a:p>
            <a:pPr marL="285750" indent="-285750" algn="just">
              <a:buFont typeface="Arial" panose="020B0604020202020204" pitchFamily="34" charset="0"/>
              <a:buChar char="•"/>
            </a:pPr>
            <a:r>
              <a:rPr lang="en-US" dirty="0">
                <a:solidFill>
                  <a:schemeClr val="accent2">
                    <a:lumMod val="20000"/>
                    <a:lumOff val="80000"/>
                  </a:schemeClr>
                </a:solidFill>
                <a:effectLst/>
              </a:rPr>
              <a:t>Visual representations such as bar charts and line plots make it easier to identify trends and patterns in sales data.</a:t>
            </a:r>
          </a:p>
          <a:p>
            <a:pPr marL="285750" indent="-285750" algn="just">
              <a:buFont typeface="Arial" panose="020B0604020202020204" pitchFamily="34" charset="0"/>
              <a:buChar char="•"/>
            </a:pPr>
            <a:r>
              <a:rPr lang="en-US" dirty="0">
                <a:solidFill>
                  <a:schemeClr val="accent2">
                    <a:lumMod val="20000"/>
                    <a:lumOff val="80000"/>
                  </a:schemeClr>
                </a:solidFill>
                <a:effectLst/>
              </a:rPr>
              <a:t>Visualizations help in making data-driven decisions by providing clear insights into sales performance</a:t>
            </a:r>
            <a:r>
              <a:rPr lang="en-US" sz="2000" dirty="0">
                <a:solidFill>
                  <a:schemeClr val="accent2">
                    <a:lumMod val="20000"/>
                    <a:lumOff val="80000"/>
                  </a:schemeClr>
                </a:solidFill>
                <a:effectLst/>
              </a:rPr>
              <a:t>.</a:t>
            </a:r>
          </a:p>
          <a:p>
            <a:endParaRPr lang="en-IN" dirty="0">
              <a:solidFill>
                <a:schemeClr val="accent2">
                  <a:lumMod val="20000"/>
                  <a:lumOff val="80000"/>
                </a:schemeClr>
              </a:solidFill>
            </a:endParaRPr>
          </a:p>
        </p:txBody>
      </p:sp>
    </p:spTree>
    <p:extLst>
      <p:ext uri="{BB962C8B-B14F-4D97-AF65-F5344CB8AC3E}">
        <p14:creationId xmlns:p14="http://schemas.microsoft.com/office/powerpoint/2010/main" val="14814867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350A2-B719-4865-8B78-B0A3D51E83B5}"/>
              </a:ext>
            </a:extLst>
          </p:cNvPr>
          <p:cNvSpPr>
            <a:spLocks noGrp="1"/>
          </p:cNvSpPr>
          <p:nvPr>
            <p:ph type="title"/>
          </p:nvPr>
        </p:nvSpPr>
        <p:spPr>
          <a:xfrm>
            <a:off x="471684" y="92967"/>
            <a:ext cx="10829223" cy="871393"/>
          </a:xfrm>
        </p:spPr>
        <p:txBody>
          <a:bodyPr>
            <a:normAutofit/>
          </a:bodyPr>
          <a:lstStyle/>
          <a:p>
            <a:r>
              <a:rPr lang="en-US" sz="4800" b="1" dirty="0">
                <a:ln w="9525">
                  <a:solidFill>
                    <a:schemeClr val="bg1"/>
                  </a:solidFill>
                  <a:prstDash val="solid"/>
                </a:ln>
                <a:effectLst>
                  <a:outerShdw blurRad="12700" dist="38100" dir="2700000" algn="tl" rotWithShape="0">
                    <a:schemeClr val="bg1">
                      <a:lumMod val="50000"/>
                    </a:schemeClr>
                  </a:outerShdw>
                </a:effectLst>
              </a:rPr>
              <a:t>Dashboard </a:t>
            </a:r>
            <a:endParaRPr lang="en-IN" sz="4800" b="1" dirty="0">
              <a:ln w="9525">
                <a:solidFill>
                  <a:schemeClr val="bg1"/>
                </a:solidFill>
                <a:prstDash val="solid"/>
              </a:ln>
              <a:effectLst>
                <a:outerShdw blurRad="12700" dist="38100" dir="2700000" algn="tl" rotWithShape="0">
                  <a:schemeClr val="bg1">
                    <a:lumMod val="50000"/>
                  </a:schemeClr>
                </a:outerShdw>
              </a:effectLst>
            </a:endParaRPr>
          </a:p>
        </p:txBody>
      </p:sp>
      <p:pic>
        <p:nvPicPr>
          <p:cNvPr id="5" name="Content Placeholder 4">
            <a:extLst>
              <a:ext uri="{FF2B5EF4-FFF2-40B4-BE49-F238E27FC236}">
                <a16:creationId xmlns:a16="http://schemas.microsoft.com/office/drawing/2014/main" id="{CDAFBC71-AB60-47AB-9648-89FFA339BD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0328" y="1071730"/>
            <a:ext cx="11393632" cy="545522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73709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4304338-3994-4F3C-8EA4-CD31507B3F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37428" y="96819"/>
            <a:ext cx="6164924" cy="6664362"/>
          </a:xfrm>
          <a:prstGeom prst="rect">
            <a:avLst/>
          </a:prstGeom>
          <a:ln>
            <a:noFill/>
          </a:ln>
          <a:effectLst>
            <a:outerShdw blurRad="190500" algn="tl" rotWithShape="0">
              <a:srgbClr val="000000">
                <a:alpha val="70000"/>
              </a:srgbClr>
            </a:outerShdw>
          </a:effectLst>
        </p:spPr>
      </p:pic>
      <p:sp>
        <p:nvSpPr>
          <p:cNvPr id="7" name="TextBox 6">
            <a:extLst>
              <a:ext uri="{FF2B5EF4-FFF2-40B4-BE49-F238E27FC236}">
                <a16:creationId xmlns:a16="http://schemas.microsoft.com/office/drawing/2014/main" id="{5020C3DD-F762-47D0-8D66-53A4F3BA0A1E}"/>
              </a:ext>
            </a:extLst>
          </p:cNvPr>
          <p:cNvSpPr txBox="1"/>
          <p:nvPr/>
        </p:nvSpPr>
        <p:spPr>
          <a:xfrm>
            <a:off x="190949" y="544186"/>
            <a:ext cx="5010373" cy="1015663"/>
          </a:xfrm>
          <a:prstGeom prst="rect">
            <a:avLst/>
          </a:prstGeom>
          <a:noFill/>
        </p:spPr>
        <p:txBody>
          <a:bodyPr wrap="square">
            <a:spAutoFit/>
          </a:bodyPr>
          <a:lstStyle/>
          <a:p>
            <a:r>
              <a:rPr lang="en-US" sz="6000" b="1" dirty="0">
                <a:ln w="9525">
                  <a:solidFill>
                    <a:schemeClr val="bg1"/>
                  </a:solidFill>
                  <a:prstDash val="solid"/>
                </a:ln>
                <a:effectLst>
                  <a:outerShdw blurRad="12700" dist="38100" dir="2700000" algn="tl" rotWithShape="0">
                    <a:schemeClr val="bg1">
                      <a:lumMod val="50000"/>
                    </a:schemeClr>
                  </a:outerShdw>
                </a:effectLst>
                <a:latin typeface="+mj-lt"/>
              </a:rPr>
              <a:t>Thank You</a:t>
            </a:r>
          </a:p>
        </p:txBody>
      </p:sp>
      <p:sp>
        <p:nvSpPr>
          <p:cNvPr id="9" name="TextBox 8">
            <a:extLst>
              <a:ext uri="{FF2B5EF4-FFF2-40B4-BE49-F238E27FC236}">
                <a16:creationId xmlns:a16="http://schemas.microsoft.com/office/drawing/2014/main" id="{DF567EA8-3A16-4129-BC4D-1F7C2B99E99C}"/>
              </a:ext>
            </a:extLst>
          </p:cNvPr>
          <p:cNvSpPr txBox="1"/>
          <p:nvPr/>
        </p:nvSpPr>
        <p:spPr>
          <a:xfrm>
            <a:off x="190949" y="1723934"/>
            <a:ext cx="5525844" cy="3908762"/>
          </a:xfrm>
          <a:prstGeom prst="rect">
            <a:avLst/>
          </a:prstGeom>
          <a:noFill/>
        </p:spPr>
        <p:txBody>
          <a:bodyPr wrap="square">
            <a:spAutoFit/>
          </a:bodyPr>
          <a:lstStyle/>
          <a:p>
            <a:pPr marL="571500" marR="0" lvl="0" indent="-5715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chemeClr val="accent2">
                    <a:lumMod val="20000"/>
                    <a:lumOff val="80000"/>
                  </a:schemeClr>
                </a:solidFill>
                <a:effectLst/>
                <a:uLnTx/>
                <a:uFillTx/>
                <a:latin typeface="Calibri" panose="020F0502020204030204"/>
                <a:ea typeface="+mn-ea"/>
                <a:cs typeface="+mn-cs"/>
              </a:rPr>
              <a:t>Thank you for your attention and interest in our sales trends analysis report.</a:t>
            </a:r>
          </a:p>
          <a:p>
            <a:pPr marL="571500" marR="0" lvl="0" indent="-5715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schemeClr val="accent2">
                    <a:lumMod val="20000"/>
                    <a:lumOff val="80000"/>
                  </a:schemeClr>
                </a:solidFill>
                <a:effectLst/>
                <a:uLnTx/>
                <a:uFillTx/>
                <a:latin typeface="Calibri" panose="020F0502020204030204"/>
                <a:ea typeface="+mn-ea"/>
                <a:cs typeface="+mn-cs"/>
              </a:rPr>
              <a:t> If you have any further inquiries or would like to collaborate with us, please feel free to contact us at:</a:t>
            </a:r>
          </a:p>
          <a:p>
            <a:pPr marL="457200" marR="0" lvl="0" indent="-457200" algn="just"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accent2">
                    <a:lumMod val="20000"/>
                    <a:lumOff val="80000"/>
                  </a:schemeClr>
                </a:solidFill>
                <a:effectLst/>
                <a:uLnTx/>
                <a:uFillTx/>
                <a:latin typeface="Calibri" panose="020F0502020204030204"/>
                <a:ea typeface="+mn-ea"/>
                <a:cs typeface="+mn-cs"/>
              </a:rPr>
              <a:t>Email: umair.shaikh0214@gmail.com</a:t>
            </a:r>
          </a:p>
        </p:txBody>
      </p:sp>
    </p:spTree>
    <p:extLst>
      <p:ext uri="{BB962C8B-B14F-4D97-AF65-F5344CB8AC3E}">
        <p14:creationId xmlns:p14="http://schemas.microsoft.com/office/powerpoint/2010/main" val="303474000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56</TotalTime>
  <Words>383</Words>
  <Application>Microsoft Office PowerPoint</Application>
  <PresentationFormat>Widescreen</PresentationFormat>
  <Paragraphs>31</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Bahnschrift Condensed</vt:lpstr>
      <vt:lpstr>Calibri</vt:lpstr>
      <vt:lpstr>Calibri Light</vt:lpstr>
      <vt:lpstr>Office Theme</vt:lpstr>
      <vt:lpstr>Analyzing Amazon Sales Data Report</vt:lpstr>
      <vt:lpstr>Introduction</vt:lpstr>
      <vt:lpstr>PowerPoint Presentation</vt:lpstr>
      <vt:lpstr>Data Visualization</vt:lpstr>
      <vt:lpstr>Dashboard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Amazon Sales Data Report</dc:title>
  <dc:creator>UZAIR SHAIKH</dc:creator>
  <cp:lastModifiedBy>UZAIR SHAIKH</cp:lastModifiedBy>
  <cp:revision>11</cp:revision>
  <dcterms:created xsi:type="dcterms:W3CDTF">2024-02-28T06:35:05Z</dcterms:created>
  <dcterms:modified xsi:type="dcterms:W3CDTF">2024-02-28T11:33:47Z</dcterms:modified>
  <cp:contentStatus>Final</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arkAsFinal">
    <vt:bool>true</vt:bool>
  </property>
</Properties>
</file>

<file path=docProps/thumbnail.jpeg>
</file>